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9" r:id="rId10"/>
    <p:sldId id="267" r:id="rId11"/>
    <p:sldId id="270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939E4-3000-4877-B33F-2F22D9C10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3313A-962A-4486-8469-3493D1A58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C86E7-BABD-45D1-8F62-8BE5AF138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E1577-D212-4497-BDEC-C960DDB89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4AACB-00E1-4C2E-B299-B055D1A96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6BD77-C6EB-489A-9303-A496E75C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7F88A-E832-4C65-A609-C7DABF9A9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19898-83F0-4492-B2DB-77417BD4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1504E-3971-4010-A6C5-EC856FF9F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FC9B-6ABF-453F-9BBE-620F5D53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6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88C7A0-7180-43A2-A587-A8F8A1C7E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13ADCE-198C-4665-B7A5-ED6E17869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73EC-1538-4297-8142-4391B67A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59BEF-E770-4992-88D7-B1EE44F8B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6373-F3E6-420C-95CC-397F2389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5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E0C49-64C2-4D19-83FA-4AD50581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7BFDE-0806-438F-BBB6-8413C8A98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5E252-7A05-45DD-A222-83410CD1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BC36-2A75-4F6A-8777-954DE87A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0C002-5D7F-4801-A8E0-C0818CAB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43C3F-3323-408E-9726-932B2C8D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8127E-0312-4159-9D0A-EBF6C7069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AF98A-DD8E-432C-A73C-879AD5AB2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6FBF8-79B2-41D9-8E19-D963D4E2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8CBEF-8DC9-4F9B-8711-ADFD017F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4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DB5A3-5C16-44BF-9B93-65CE308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BF0AA-52A1-40DE-9686-C23E84924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6BFD5-B477-4954-B81A-D4361D75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B3A70-D610-43CA-9F71-23B67758C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8D0B9-33D5-45A7-8C05-30B9312B6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9889D-7413-4013-B020-13220C66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9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5030B-6E68-4591-88D4-FA6E4EFFA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FBF88-496E-4780-A5C9-BACDBC9B4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0CC3D-2691-462E-8D77-5375D838E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B75729-CA36-4615-9A20-6AC43394DA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A2714-746E-4309-B432-42A4AF937D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B8F3B-1EDD-41F0-AC4A-5D2F8A072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522663-392C-4546-9620-0EDFABDE4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1EA4E6-70D9-4A7D-BB83-D63FD8357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2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5BC24-64F8-49F6-A49F-80300716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5F3BBE-5AE1-419C-B731-0470C0D49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2D7C6-6A34-4B66-A670-D8B20A9D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A5403-ADCC-4032-8EA4-9821A07C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ABE10-0588-43A6-A06D-BA04F8DF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1D6AF-60C6-4795-8225-27865795A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7B1A5-39C6-432F-ACB2-7884D44A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0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144E-2F5D-4E6A-8713-12B62C65D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011A2-272C-4CB0-875E-81C69AAD0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0F893-332B-4D3F-B54D-1ED995844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D28B5-3C2E-4F8B-B53A-E3DC32784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0F894-8F4E-4E6B-859C-E4DA44F2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1029A-ACF0-4FB9-BC17-765642173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6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B7099-DE0E-481F-A1EC-10A9FBB4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37201B-30CE-4DC8-A861-DC7BBBEC5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02788-E6EC-419C-97A3-E4148EEF9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B654B-A202-4A31-80E5-27814178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B22E2-A81A-4ADA-9BC7-B99A50A7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DA47B-6807-4431-9B46-273C0E1C7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6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72FA4-9AE2-4953-BF60-C05F7D51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C1635-9E7F-4BE3-8E4B-EAB8501A5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4CE91-D3C7-4F6C-9BCC-647604875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CB852-C3F8-4015-956A-55AD798673A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AE432-D03B-4803-8803-2D0F487A7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BB2C7-0991-4ABA-B272-5DF2CCC29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860A9-4DAE-4992-9655-5BCC69EE6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3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3CE52-D4FF-4EAE-A318-536DF107B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267" y="988788"/>
            <a:ext cx="7956086" cy="2610042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GNSS for Timing Sync in Telecom</a:t>
            </a:r>
            <a:endParaRPr lang="en-US" sz="44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869C1-8962-4F9F-A95E-EEE2E1B45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90322" y="4373384"/>
            <a:ext cx="4272564" cy="76638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     </a:t>
            </a:r>
          </a:p>
        </p:txBody>
      </p:sp>
      <p:sp>
        <p:nvSpPr>
          <p:cNvPr id="1028" name="Freeform: Shape 134">
            <a:extLst>
              <a:ext uri="{FF2B5EF4-FFF2-40B4-BE49-F238E27FC236}">
                <a16:creationId xmlns:a16="http://schemas.microsoft.com/office/drawing/2014/main" id="{A655A132-543A-420C-B045-863DB1829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9" name="Freeform: Shape 136">
            <a:extLst>
              <a:ext uri="{FF2B5EF4-FFF2-40B4-BE49-F238E27FC236}">
                <a16:creationId xmlns:a16="http://schemas.microsoft.com/office/drawing/2014/main" id="{C8908FA0-651E-4684-866E-0B2BAA88B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0" name="Freeform: Shape 138">
            <a:extLst>
              <a:ext uri="{FF2B5EF4-FFF2-40B4-BE49-F238E27FC236}">
                <a16:creationId xmlns:a16="http://schemas.microsoft.com/office/drawing/2014/main" id="{6D774DE7-7E08-4AD4-A4B9-E7758DECB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2366A95B-DCA5-4A24-84FD-B90CDBC59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7F58-4B95-4A29-90FD-A4701A087DC7}"/>
              </a:ext>
            </a:extLst>
          </p:cNvPr>
          <p:cNvSpPr txBox="1"/>
          <p:nvPr/>
        </p:nvSpPr>
        <p:spPr>
          <a:xfrm>
            <a:off x="8842692" y="4062547"/>
            <a:ext cx="391477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Bipin Kumar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Vinoth Gowthaman</a:t>
            </a:r>
          </a:p>
          <a:p>
            <a:pPr>
              <a:spcAft>
                <a:spcPts val="600"/>
              </a:spcAft>
            </a:pPr>
            <a:r>
              <a:rPr lang="en-US" sz="2000" i="1" dirty="0"/>
              <a:t>MIG Group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5" name="Picture 4" descr="Cisco logo and symbol, meaning, history, PNG">
            <a:extLst>
              <a:ext uri="{FF2B5EF4-FFF2-40B4-BE49-F238E27FC236}">
                <a16:creationId xmlns:a16="http://schemas.microsoft.com/office/drawing/2014/main" id="{FF59EC55-9228-4377-937C-722CAB54D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1" y="2550354"/>
            <a:ext cx="2828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9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Why not Live Antenna for Compliance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Autofit/>
          </a:bodyPr>
          <a:lstStyle/>
          <a:p>
            <a:r>
              <a:rPr lang="en-US" sz="2400" dirty="0"/>
              <a:t>Time Reference given to the Master node can vary depends on the environment conditions</a:t>
            </a:r>
          </a:p>
          <a:p>
            <a:r>
              <a:rPr lang="en-US" sz="2400" dirty="0"/>
              <a:t>Time Reference given to the Measurement Device may not be accurate</a:t>
            </a:r>
          </a:p>
          <a:p>
            <a:r>
              <a:rPr lang="en-US" sz="2400" dirty="0"/>
              <a:t>GNSS input at the Master and the Reference input at the Measurement Device can run on different constellations</a:t>
            </a:r>
          </a:p>
          <a:p>
            <a:r>
              <a:rPr lang="en-US" sz="2400" dirty="0"/>
              <a:t>Exact Time Error of the reference source can’t be precise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1978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98" y="318165"/>
            <a:ext cx="10629252" cy="1347853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Sample Test Result –Time Error</a:t>
            </a:r>
          </a:p>
        </p:txBody>
      </p:sp>
      <p:pic>
        <p:nvPicPr>
          <p:cNvPr id="11" name="Content Placeholder 10" descr="Chart&#10;&#10;Description automatically generated">
            <a:extLst>
              <a:ext uri="{FF2B5EF4-FFF2-40B4-BE49-F238E27FC236}">
                <a16:creationId xmlns:a16="http://schemas.microsoft.com/office/drawing/2014/main" id="{A9331429-69DA-42F3-8862-7D21DD7236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281" y="3707239"/>
            <a:ext cx="3936104" cy="244739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7" name="Content Placeholder 5" descr="A picture containing chart&#10;&#10;Description automatically generated">
            <a:extLst>
              <a:ext uri="{FF2B5EF4-FFF2-40B4-BE49-F238E27FC236}">
                <a16:creationId xmlns:a16="http://schemas.microsoft.com/office/drawing/2014/main" id="{8287382A-ED2F-4079-A563-126984350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300" y="1348383"/>
            <a:ext cx="3813432" cy="22823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Content Placeholder 6" descr="Chart, line chart&#10;&#10;Description automatically generated">
            <a:extLst>
              <a:ext uri="{FF2B5EF4-FFF2-40B4-BE49-F238E27FC236}">
                <a16:creationId xmlns:a16="http://schemas.microsoft.com/office/drawing/2014/main" id="{14BC80E5-5389-487A-BF52-885A8BF88A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" y="1430025"/>
            <a:ext cx="3708338" cy="21190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57762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2278" y="2526622"/>
            <a:ext cx="9900920" cy="1618489"/>
          </a:xfrm>
        </p:spPr>
        <p:txBody>
          <a:bodyPr anchor="ctr">
            <a:normAutofit fontScale="90000"/>
          </a:bodyPr>
          <a:lstStyle/>
          <a:p>
            <a:r>
              <a:rPr lang="en-US" sz="5000" dirty="0"/>
              <a:t>Thank You !!!</a:t>
            </a:r>
            <a:br>
              <a:rPr lang="en-US" sz="5000" dirty="0"/>
            </a:br>
            <a:br>
              <a:rPr lang="en-US" sz="5000" dirty="0"/>
            </a:br>
            <a:endParaRPr lang="en-US" sz="5000" dirty="0"/>
          </a:p>
        </p:txBody>
      </p:sp>
      <p:pic>
        <p:nvPicPr>
          <p:cNvPr id="5" name="Picture 4" descr="Cisco logo and symbol, meaning, history, PNG">
            <a:extLst>
              <a:ext uri="{FF2B5EF4-FFF2-40B4-BE49-F238E27FC236}">
                <a16:creationId xmlns:a16="http://schemas.microsoft.com/office/drawing/2014/main" id="{D7AED9CF-DF4E-4463-B5F2-647B2A1CF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380" y="4341210"/>
            <a:ext cx="2828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724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Need of GNSS for Time Sync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2400" dirty="0"/>
              <a:t>High accuracy</a:t>
            </a:r>
          </a:p>
          <a:p>
            <a:r>
              <a:rPr lang="en-US" sz="2400" dirty="0"/>
              <a:t>Provide Phase and frequency sync</a:t>
            </a:r>
          </a:p>
          <a:p>
            <a:r>
              <a:rPr lang="en-US" sz="2400" dirty="0"/>
              <a:t>TOD distribution ( Default as NMEA)</a:t>
            </a:r>
          </a:p>
          <a:p>
            <a:r>
              <a:rPr lang="en-US" sz="2400" dirty="0"/>
              <a:t>Widely available across the globe</a:t>
            </a:r>
          </a:p>
          <a:p>
            <a:r>
              <a:rPr lang="en-US" sz="2400" dirty="0"/>
              <a:t>Different constellations</a:t>
            </a:r>
          </a:p>
          <a:p>
            <a:r>
              <a:rPr lang="en-US" sz="2400" dirty="0"/>
              <a:t>Leap second Intimations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106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GNSS – Timing reference at Core N/W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2400" dirty="0"/>
              <a:t>GNSS input at the core of the network</a:t>
            </a:r>
          </a:p>
          <a:p>
            <a:r>
              <a:rPr lang="en-US" sz="2400" dirty="0"/>
              <a:t>Node with GNSS – Called  Telecom Grand Master clock (T-GM)</a:t>
            </a:r>
          </a:p>
          <a:p>
            <a:r>
              <a:rPr lang="en-US" sz="2400" dirty="0"/>
              <a:t>Node with GNSS as a backup – Called as Telecom Boundary clock(T-BC), seen at aggregation level</a:t>
            </a:r>
          </a:p>
          <a:p>
            <a:r>
              <a:rPr lang="en-US" sz="2400" dirty="0"/>
              <a:t>GNSS as a primary source for Time at T-GM PTP session</a:t>
            </a:r>
          </a:p>
          <a:p>
            <a:r>
              <a:rPr lang="en-US" sz="2400" dirty="0"/>
              <a:t>GNSS as a backup source for Time at T-BC with PTP as Primary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90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Time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Autofit/>
          </a:bodyPr>
          <a:lstStyle/>
          <a:p>
            <a:r>
              <a:rPr lang="en-US" sz="2400" dirty="0"/>
              <a:t>PRTC – A – Max Time Error – 100 nano seconds</a:t>
            </a:r>
          </a:p>
          <a:p>
            <a:r>
              <a:rPr lang="en-US" sz="2400" dirty="0"/>
              <a:t>PRTC – B – Max Time Error – 40 nano seconds</a:t>
            </a:r>
          </a:p>
          <a:p>
            <a:r>
              <a:rPr lang="en-US" sz="2400" dirty="0"/>
              <a:t>Time Error = Constant Time Error+ Phase Error( Wander)</a:t>
            </a:r>
          </a:p>
          <a:p>
            <a:r>
              <a:rPr lang="en-US" sz="2400" dirty="0"/>
              <a:t>Constant Time Error =  Fixed Time offset</a:t>
            </a:r>
          </a:p>
          <a:p>
            <a:pPr marL="0" indent="0">
              <a:buNone/>
            </a:pPr>
            <a:r>
              <a:rPr lang="en-US" sz="2400" dirty="0"/>
              <a:t>Note :</a:t>
            </a:r>
          </a:p>
          <a:p>
            <a:pPr marL="0" indent="0">
              <a:buNone/>
            </a:pPr>
            <a:r>
              <a:rPr lang="en-US" sz="2400" dirty="0"/>
              <a:t>These values are valid when the Node is in LOCKED state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7460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173" y="805537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Wander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2381" y="3172820"/>
            <a:ext cx="4255094" cy="1389242"/>
          </a:xfrm>
        </p:spPr>
        <p:txBody>
          <a:bodyPr anchor="t">
            <a:noAutofit/>
          </a:bodyPr>
          <a:lstStyle/>
          <a:p>
            <a:r>
              <a:rPr lang="en-US" sz="2400" dirty="0"/>
              <a:t>Wander Expressed in MTIE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B69226-FF78-467A-9C13-9C93DD82E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48" y="2032049"/>
            <a:ext cx="6331133" cy="419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184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173" y="805537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Wander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2600" y="3162660"/>
            <a:ext cx="4255094" cy="1389242"/>
          </a:xfrm>
        </p:spPr>
        <p:txBody>
          <a:bodyPr anchor="t">
            <a:noAutofit/>
          </a:bodyPr>
          <a:lstStyle/>
          <a:p>
            <a:r>
              <a:rPr lang="en-US" sz="2400" dirty="0"/>
              <a:t>Wander Expressed in TDEV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FCF30A-ABE1-4DF2-BCFE-0488C3396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821" y="2019145"/>
            <a:ext cx="6652732" cy="421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80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Operational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AD82C-DFFF-4E76-BFF7-7DC155A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Autofit/>
          </a:bodyPr>
          <a:lstStyle/>
          <a:p>
            <a:r>
              <a:rPr lang="en-US" sz="2400" dirty="0"/>
              <a:t>Master should be locked to the GNSS reference at least for 24 hours for better accuracy results</a:t>
            </a:r>
          </a:p>
          <a:p>
            <a:r>
              <a:rPr lang="en-US" sz="2400" dirty="0"/>
              <a:t>No interruption/failure at the GNSS RF reference input</a:t>
            </a:r>
          </a:p>
          <a:p>
            <a:r>
              <a:rPr lang="en-US" sz="2400" dirty="0"/>
              <a:t>No Multipath Effects, Proper mounting of the Antenna</a:t>
            </a:r>
          </a:p>
          <a:p>
            <a:r>
              <a:rPr lang="en-US" sz="2400" dirty="0"/>
              <a:t>Anti Jamming should be enabled</a:t>
            </a:r>
          </a:p>
          <a:p>
            <a:r>
              <a:rPr lang="en-US" sz="2400" dirty="0"/>
              <a:t>Right compensation for fixed offsets like antenna cable length,  GNSS distributors, Amplifiers </a:t>
            </a:r>
            <a:r>
              <a:rPr lang="en-US" sz="2400" dirty="0" err="1"/>
              <a:t>etc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54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Test Topology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6028095-1C88-4086-B8AA-F801197F24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240" y="2943713"/>
            <a:ext cx="5358668" cy="2800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9E902C-F2FD-45A0-832B-36BD92666C3B}"/>
              </a:ext>
            </a:extLst>
          </p:cNvPr>
          <p:cNvSpPr txBox="1"/>
          <p:nvPr/>
        </p:nvSpPr>
        <p:spPr>
          <a:xfrm>
            <a:off x="6566480" y="3615793"/>
            <a:ext cx="5057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Ideal for Compliance Testing at Lab</a:t>
            </a:r>
          </a:p>
        </p:txBody>
      </p:sp>
    </p:spTree>
    <p:extLst>
      <p:ext uri="{BB962C8B-B14F-4D97-AF65-F5344CB8AC3E}">
        <p14:creationId xmlns:p14="http://schemas.microsoft.com/office/powerpoint/2010/main" val="3565208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3941-A55C-4E5A-AAB8-224EB2A6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26720"/>
            <a:ext cx="9900920" cy="1618489"/>
          </a:xfrm>
        </p:spPr>
        <p:txBody>
          <a:bodyPr anchor="ctr">
            <a:normAutofit/>
          </a:bodyPr>
          <a:lstStyle/>
          <a:p>
            <a:r>
              <a:rPr lang="en-US" sz="5000" dirty="0"/>
              <a:t>G.8272 – Setup with Live Antenna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6B787F-E152-45C8-89AE-AB612675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3A9C776F-57BA-4B0D-A1DC-986E10C602D8}"/>
              </a:ext>
            </a:extLst>
          </p:cNvPr>
          <p:cNvSpPr txBox="1">
            <a:spLocks/>
          </p:cNvSpPr>
          <p:nvPr/>
        </p:nvSpPr>
        <p:spPr>
          <a:xfrm>
            <a:off x="761131" y="1401721"/>
            <a:ext cx="10515600" cy="59829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br>
              <a:rPr lang="en-IN" b="1"/>
            </a:br>
            <a:endParaRPr lang="en-IN" b="1" dirty="0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F62D5356-78AD-4166-948A-9EB7CCE54527}"/>
              </a:ext>
            </a:extLst>
          </p:cNvPr>
          <p:cNvSpPr/>
          <p:nvPr/>
        </p:nvSpPr>
        <p:spPr>
          <a:xfrm>
            <a:off x="1805708" y="1862531"/>
            <a:ext cx="360218" cy="498764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EA64A61-750B-40A7-966B-2AD486EF7ACB}"/>
              </a:ext>
            </a:extLst>
          </p:cNvPr>
          <p:cNvSpPr/>
          <p:nvPr/>
        </p:nvSpPr>
        <p:spPr>
          <a:xfrm>
            <a:off x="1413162" y="4818313"/>
            <a:ext cx="1145309" cy="6465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Master</a:t>
            </a:r>
          </a:p>
          <a:p>
            <a:pPr algn="ctr"/>
            <a:r>
              <a:rPr lang="en-US" dirty="0"/>
              <a:t>(DUT)</a:t>
            </a:r>
            <a:endParaRPr lang="en-IN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CBA93AF-FFD8-475B-8C3B-CE108451F8B4}"/>
              </a:ext>
            </a:extLst>
          </p:cNvPr>
          <p:cNvCxnSpPr>
            <a:cxnSpLocks/>
            <a:endCxn id="54" idx="3"/>
          </p:cNvCxnSpPr>
          <p:nvPr/>
        </p:nvCxnSpPr>
        <p:spPr>
          <a:xfrm flipH="1" flipV="1">
            <a:off x="1985817" y="2361295"/>
            <a:ext cx="9237" cy="24570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9544592C-764B-4F40-9504-7B392ABA39A0}"/>
              </a:ext>
            </a:extLst>
          </p:cNvPr>
          <p:cNvSpPr/>
          <p:nvPr/>
        </p:nvSpPr>
        <p:spPr>
          <a:xfrm>
            <a:off x="5907809" y="2740131"/>
            <a:ext cx="1145309" cy="6465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Time Provider</a:t>
            </a:r>
            <a:endParaRPr lang="en-IN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F7E15AC-DBE5-4D8F-B3C5-2997495EFAEB}"/>
              </a:ext>
            </a:extLst>
          </p:cNvPr>
          <p:cNvSpPr/>
          <p:nvPr/>
        </p:nvSpPr>
        <p:spPr>
          <a:xfrm>
            <a:off x="7499928" y="4818312"/>
            <a:ext cx="1335810" cy="6465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Tester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32AAAD6-3D11-4647-83B6-7E20C974A0AB}"/>
              </a:ext>
            </a:extLst>
          </p:cNvPr>
          <p:cNvCxnSpPr>
            <a:cxnSpLocks/>
          </p:cNvCxnSpPr>
          <p:nvPr/>
        </p:nvCxnSpPr>
        <p:spPr>
          <a:xfrm>
            <a:off x="1995054" y="3063403"/>
            <a:ext cx="3912755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6D6E108-AD2D-4EB5-83EB-ED698E8D90B3}"/>
              </a:ext>
            </a:extLst>
          </p:cNvPr>
          <p:cNvSpPr txBox="1"/>
          <p:nvPr/>
        </p:nvSpPr>
        <p:spPr>
          <a:xfrm>
            <a:off x="838200" y="1862531"/>
            <a:ext cx="1156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GPS</a:t>
            </a:r>
          </a:p>
          <a:p>
            <a:r>
              <a:rPr lang="en-US" dirty="0"/>
              <a:t>Antenna</a:t>
            </a:r>
            <a:endParaRPr lang="en-IN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3F877D2-22D5-4AD7-BD81-BCF8780D8816}"/>
              </a:ext>
            </a:extLst>
          </p:cNvPr>
          <p:cNvCxnSpPr>
            <a:cxnSpLocks/>
          </p:cNvCxnSpPr>
          <p:nvPr/>
        </p:nvCxnSpPr>
        <p:spPr>
          <a:xfrm flipV="1">
            <a:off x="6997701" y="3312786"/>
            <a:ext cx="853208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D00C027-8428-49A4-ABB3-62DE76E923AD}"/>
              </a:ext>
            </a:extLst>
          </p:cNvPr>
          <p:cNvCxnSpPr>
            <a:cxnSpLocks/>
          </p:cNvCxnSpPr>
          <p:nvPr/>
        </p:nvCxnSpPr>
        <p:spPr>
          <a:xfrm>
            <a:off x="7850909" y="3312786"/>
            <a:ext cx="0" cy="15055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EA3B1FE-6547-4233-B948-F913DBA161B7}"/>
              </a:ext>
            </a:extLst>
          </p:cNvPr>
          <p:cNvCxnSpPr>
            <a:cxnSpLocks/>
          </p:cNvCxnSpPr>
          <p:nvPr/>
        </p:nvCxnSpPr>
        <p:spPr>
          <a:xfrm>
            <a:off x="7053118" y="2897149"/>
            <a:ext cx="14304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333EF4A-036A-4C9C-9C23-E810902EC035}"/>
              </a:ext>
            </a:extLst>
          </p:cNvPr>
          <p:cNvCxnSpPr>
            <a:cxnSpLocks/>
          </p:cNvCxnSpPr>
          <p:nvPr/>
        </p:nvCxnSpPr>
        <p:spPr>
          <a:xfrm flipH="1">
            <a:off x="8483600" y="2897149"/>
            <a:ext cx="4618" cy="1921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9A3F23F-27F5-4063-81CB-6AB0D6FE4FF5}"/>
              </a:ext>
            </a:extLst>
          </p:cNvPr>
          <p:cNvSpPr txBox="1"/>
          <p:nvPr/>
        </p:nvSpPr>
        <p:spPr>
          <a:xfrm>
            <a:off x="9744364" y="481831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7451734-8287-4A9F-B715-E57B99F3D48F}"/>
              </a:ext>
            </a:extLst>
          </p:cNvPr>
          <p:cNvSpPr txBox="1"/>
          <p:nvPr/>
        </p:nvSpPr>
        <p:spPr>
          <a:xfrm>
            <a:off x="7204364" y="4179921"/>
            <a:ext cx="1156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10M</a:t>
            </a:r>
          </a:p>
          <a:p>
            <a:r>
              <a:rPr lang="en-US" dirty="0"/>
              <a:t>  Ref</a:t>
            </a:r>
            <a:endParaRPr lang="en-IN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902DB0A-17BB-4C2B-B849-AB36B2522228}"/>
              </a:ext>
            </a:extLst>
          </p:cNvPr>
          <p:cNvSpPr txBox="1"/>
          <p:nvPr/>
        </p:nvSpPr>
        <p:spPr>
          <a:xfrm>
            <a:off x="8392967" y="4179921"/>
            <a:ext cx="1156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1PPS</a:t>
            </a:r>
            <a:br>
              <a:rPr lang="en-US" dirty="0"/>
            </a:br>
            <a:r>
              <a:rPr lang="en-US" dirty="0"/>
              <a:t>Ref</a:t>
            </a:r>
            <a:endParaRPr lang="en-IN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F059AEB-0A23-41C1-9A5D-DFD287426F84}"/>
              </a:ext>
            </a:extLst>
          </p:cNvPr>
          <p:cNvCxnSpPr>
            <a:endCxn id="58" idx="1"/>
          </p:cNvCxnSpPr>
          <p:nvPr/>
        </p:nvCxnSpPr>
        <p:spPr>
          <a:xfrm>
            <a:off x="2558471" y="5141584"/>
            <a:ext cx="4941457" cy="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0AB11679-11E4-48CA-82C0-9BD8000803D2}"/>
              </a:ext>
            </a:extLst>
          </p:cNvPr>
          <p:cNvSpPr txBox="1"/>
          <p:nvPr/>
        </p:nvSpPr>
        <p:spPr>
          <a:xfrm>
            <a:off x="3496542" y="4826252"/>
            <a:ext cx="1621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Ethernet Link</a:t>
            </a:r>
            <a:endParaRPr lang="en-IN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ABBEAD-D8B9-4996-9B74-73A3E30950FE}"/>
              </a:ext>
            </a:extLst>
          </p:cNvPr>
          <p:cNvSpPr txBox="1"/>
          <p:nvPr/>
        </p:nvSpPr>
        <p:spPr>
          <a:xfrm>
            <a:off x="1935016" y="4205977"/>
            <a:ext cx="1414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GNSS RF Input</a:t>
            </a:r>
            <a:endParaRPr lang="en-IN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27FEFC7-F705-44B7-BC7F-D38DE56268EA}"/>
              </a:ext>
            </a:extLst>
          </p:cNvPr>
          <p:cNvSpPr txBox="1"/>
          <p:nvPr/>
        </p:nvSpPr>
        <p:spPr>
          <a:xfrm>
            <a:off x="4604612" y="2814022"/>
            <a:ext cx="14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GPS RF Input</a:t>
            </a:r>
            <a:endParaRPr lang="en-IN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E0D3D78-039A-43AA-B425-6B0D8DDC4501}"/>
              </a:ext>
            </a:extLst>
          </p:cNvPr>
          <p:cNvSpPr/>
          <p:nvPr/>
        </p:nvSpPr>
        <p:spPr>
          <a:xfrm>
            <a:off x="9697029" y="4735182"/>
            <a:ext cx="1335810" cy="81280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Master Time Error Report</a:t>
            </a:r>
            <a:endParaRPr lang="en-IN" dirty="0"/>
          </a:p>
        </p:txBody>
      </p:sp>
      <p:sp>
        <p:nvSpPr>
          <p:cNvPr id="73" name="Right Arrow 56">
            <a:extLst>
              <a:ext uri="{FF2B5EF4-FFF2-40B4-BE49-F238E27FC236}">
                <a16:creationId xmlns:a16="http://schemas.microsoft.com/office/drawing/2014/main" id="{5928163D-EB8A-4AB0-B5E0-4F9EBEA23F14}"/>
              </a:ext>
            </a:extLst>
          </p:cNvPr>
          <p:cNvSpPr/>
          <p:nvPr/>
        </p:nvSpPr>
        <p:spPr>
          <a:xfrm flipV="1">
            <a:off x="8835737" y="5030747"/>
            <a:ext cx="861291" cy="24938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4E3088F-8D91-4E8A-B71E-EC71E23EC043}"/>
              </a:ext>
            </a:extLst>
          </p:cNvPr>
          <p:cNvSpPr txBox="1"/>
          <p:nvPr/>
        </p:nvSpPr>
        <p:spPr>
          <a:xfrm>
            <a:off x="8899084" y="4762264"/>
            <a:ext cx="115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PTP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733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385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GNSS for Timing Sync in Telecom</vt:lpstr>
      <vt:lpstr>Need of GNSS for Time Sync</vt:lpstr>
      <vt:lpstr>GNSS – Timing reference at Core N/W</vt:lpstr>
      <vt:lpstr>G.8272 – Time Error</vt:lpstr>
      <vt:lpstr>G.8272 – Wander </vt:lpstr>
      <vt:lpstr>G.8272 – Wander </vt:lpstr>
      <vt:lpstr>G.8272 – Operational Conditions</vt:lpstr>
      <vt:lpstr>G.8272 – Test Topology</vt:lpstr>
      <vt:lpstr>G.8272 – Setup with Live Antenna</vt:lpstr>
      <vt:lpstr>G.8272 – Why not Live Antenna for Compliance Test</vt:lpstr>
      <vt:lpstr>G.8272 – Sample Test Result –Time Error</vt:lpstr>
      <vt:lpstr>Thank You !!!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GNSS for Timing Sync in Telecom</dc:title>
  <dc:creator>VINOTH Gowthaman (vgowtham)</dc:creator>
  <cp:lastModifiedBy>VINOTH Gowthaman (vgowtham)</cp:lastModifiedBy>
  <cp:revision>43</cp:revision>
  <dcterms:created xsi:type="dcterms:W3CDTF">2020-10-07T05:37:04Z</dcterms:created>
  <dcterms:modified xsi:type="dcterms:W3CDTF">2020-10-07T12:28:31Z</dcterms:modified>
</cp:coreProperties>
</file>